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sldIdLst>
    <p:sldId id="264" r:id="rId2"/>
  </p:sldIdLst>
  <p:sldSz cx="18288000" cy="13716000"/>
  <p:notesSz cx="6997700" cy="9271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CC00"/>
    <a:srgbClr val="FFFF66"/>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5619" autoAdjust="0"/>
    <p:restoredTop sz="99775" autoAdjust="0"/>
  </p:normalViewPr>
  <p:slideViewPr>
    <p:cSldViewPr>
      <p:cViewPr>
        <p:scale>
          <a:sx n="66" d="100"/>
          <a:sy n="66" d="100"/>
        </p:scale>
        <p:origin x="684" y="354"/>
      </p:cViewPr>
      <p:guideLst>
        <p:guide orient="horz" pos="4320"/>
        <p:guide pos="576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0" y="7162800"/>
            <a:ext cx="18288000" cy="1562100"/>
          </a:xfrm>
        </p:spPr>
        <p:txBody>
          <a:bodyPr/>
          <a:lstStyle>
            <a:lvl1pPr algn="ctr">
              <a:defRPr sz="8800" b="0"/>
            </a:lvl1pPr>
          </a:lstStyle>
          <a:p>
            <a:r>
              <a:rPr lang="en-US"/>
              <a:t>Click to edit Master title style</a:t>
            </a:r>
          </a:p>
        </p:txBody>
      </p:sp>
      <p:sp>
        <p:nvSpPr>
          <p:cNvPr id="65539" name="Rectangle 3"/>
          <p:cNvSpPr>
            <a:spLocks noGrp="1" noChangeArrowheads="1"/>
          </p:cNvSpPr>
          <p:nvPr>
            <p:ph type="subTitle" idx="1"/>
          </p:nvPr>
        </p:nvSpPr>
        <p:spPr>
          <a:xfrm>
            <a:off x="0" y="9093200"/>
            <a:ext cx="18288000" cy="15748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xfrm>
            <a:off x="0" y="13227050"/>
            <a:ext cx="4267200" cy="336550"/>
          </a:xfrm>
        </p:spPr>
        <p:txBody>
          <a:bodyPr/>
          <a:lstStyle>
            <a:lvl1pPr>
              <a:defRPr>
                <a:latin typeface="Arial" charset="0"/>
              </a:defRPr>
            </a:lvl1pPr>
          </a:lstStyle>
          <a:p>
            <a:endParaRPr lang="en-US"/>
          </a:p>
        </p:txBody>
      </p:sp>
      <p:sp>
        <p:nvSpPr>
          <p:cNvPr id="5" name="Rectangle 5"/>
          <p:cNvSpPr>
            <a:spLocks noGrp="1" noChangeArrowheads="1"/>
          </p:cNvSpPr>
          <p:nvPr>
            <p:ph type="ftr" sz="quarter" idx="11"/>
          </p:nvPr>
        </p:nvSpPr>
        <p:spPr/>
        <p:txBody>
          <a:bodyPr/>
          <a:lstStyle>
            <a:lvl1pPr>
              <a:defRPr>
                <a:latin typeface="Arial" charset="0"/>
              </a:defRPr>
            </a:lvl1pPr>
          </a:lstStyle>
          <a:p>
            <a:endParaRPr lang="en-US"/>
          </a:p>
        </p:txBody>
      </p:sp>
      <p:sp>
        <p:nvSpPr>
          <p:cNvPr id="6" name="Rectangle 6"/>
          <p:cNvSpPr>
            <a:spLocks noGrp="1" noChangeArrowheads="1"/>
          </p:cNvSpPr>
          <p:nvPr>
            <p:ph type="sldNum" sz="quarter" idx="12"/>
          </p:nvPr>
        </p:nvSpPr>
        <p:spPr>
          <a:xfrm>
            <a:off x="14020800" y="13227050"/>
            <a:ext cx="4267200" cy="336550"/>
          </a:xfrm>
        </p:spPr>
        <p:txBody>
          <a:bodyPr/>
          <a:lstStyle>
            <a:lvl1pPr>
              <a:defRPr>
                <a:latin typeface="Arial" charset="0"/>
              </a:defRPr>
            </a:lvl1pPr>
          </a:lstStyle>
          <a:p>
            <a:fld id="{0F6C570D-E4AB-44A2-BBC3-5270CA666B69}" type="slidenum">
              <a:rPr lang="en-US"/>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E891A8B-1FA1-459C-AC1F-A44549FD3282}" type="slidenum">
              <a:rPr lang="en-US"/>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30100" y="0"/>
            <a:ext cx="3924300" cy="1310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11620500" cy="1310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5BAE339-EF93-4C54-A884-8293A89922DE}" type="slidenum">
              <a:rPr lang="en-US"/>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34C4EDB-B9ED-43F7-947B-C37A2E47DAFC}" type="slidenum">
              <a:rPr lang="en-US"/>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5" y="8813800"/>
            <a:ext cx="15544800" cy="27241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5" y="5813425"/>
            <a:ext cx="15544800" cy="30003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16EB2AC-AEAB-4855-86BD-1196DAF3C5A4}" type="slidenum">
              <a:rPr lang="en-US"/>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7772400" cy="1173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382000" y="1371600"/>
            <a:ext cx="7772400" cy="1173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69E3322B-FDC4-4EE1-B4D8-83D30D59BEDA}" type="slidenum">
              <a:rPr lang="en-US"/>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3070225"/>
            <a:ext cx="8080375" cy="12795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4349750"/>
            <a:ext cx="8080375" cy="7902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0" y="3070225"/>
            <a:ext cx="8083550" cy="12795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9290050" y="4349750"/>
            <a:ext cx="8083550" cy="7902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EE5247D4-CB35-4D9E-AA5C-3CB7D7DCEA4C}" type="slidenum">
              <a:rPr lang="en-US"/>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B65343F9-C70F-4D34-8598-A50B820569CA}" type="slidenum">
              <a:rPr lang="en-US"/>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FD194022-68C5-49D9-AEA0-F9CE01AF8C83}" type="slidenum">
              <a:rPr lang="en-US"/>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6100"/>
            <a:ext cx="6016625" cy="2324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7150100" y="546100"/>
            <a:ext cx="10223500" cy="11706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2870200"/>
            <a:ext cx="6016625" cy="9382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85DFF87-2B04-4815-A951-488E384CD34A}" type="slidenum">
              <a:rPr lang="en-US"/>
              <a:pPr/>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5" y="9601200"/>
            <a:ext cx="10972800" cy="1133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584575" y="1225550"/>
            <a:ext cx="10972800" cy="8229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3584575" y="10734675"/>
            <a:ext cx="10972800" cy="16097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CF6D102-AECD-4D95-98EA-186C23A6A82E}" type="slidenum">
              <a:rPr lang="en-US"/>
              <a:pPr/>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15697200" cy="1371600"/>
          </a:xfrm>
          <a:prstGeom prst="rect">
            <a:avLst/>
          </a:prstGeom>
          <a:noFill/>
          <a:ln w="9525">
            <a:noFill/>
            <a:miter lim="800000"/>
            <a:headEnd/>
            <a:tailEnd/>
          </a:ln>
        </p:spPr>
        <p:txBody>
          <a:bodyPr vert="horz" wrap="square" lIns="182880" tIns="91440" rIns="182880" bIns="9144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15697200" cy="11734800"/>
          </a:xfrm>
          <a:prstGeom prst="rect">
            <a:avLst/>
          </a:prstGeom>
          <a:noFill/>
          <a:ln w="9525">
            <a:noFill/>
            <a:miter lim="800000"/>
            <a:headEnd/>
            <a:tailEnd/>
          </a:ln>
        </p:spPr>
        <p:txBody>
          <a:bodyPr vert="horz" wrap="square" lIns="182880" tIns="91440" rIns="182880" bIns="9144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16" name="Rectangle 4"/>
          <p:cNvSpPr>
            <a:spLocks noGrp="1" noChangeArrowheads="1"/>
          </p:cNvSpPr>
          <p:nvPr>
            <p:ph type="dt" sz="half" idx="2"/>
          </p:nvPr>
        </p:nvSpPr>
        <p:spPr bwMode="auto">
          <a:xfrm>
            <a:off x="0" y="13169900"/>
            <a:ext cx="4267200" cy="393700"/>
          </a:xfrm>
          <a:prstGeom prst="rect">
            <a:avLst/>
          </a:prstGeom>
          <a:noFill/>
          <a:ln w="9525">
            <a:noFill/>
            <a:miter lim="800000"/>
            <a:headEnd/>
            <a:tailEnd/>
          </a:ln>
          <a:effectLst/>
        </p:spPr>
        <p:txBody>
          <a:bodyPr vert="horz" wrap="square" lIns="182880" tIns="91440" rIns="182880" bIns="91440" numCol="1" anchor="t" anchorCtr="0" compatLnSpc="1">
            <a:prstTxWarp prst="textNoShape">
              <a:avLst/>
            </a:prstTxWarp>
          </a:bodyPr>
          <a:lstStyle>
            <a:lvl1pPr eaLnBrk="1" hangingPunct="1">
              <a:defRPr sz="2000">
                <a:latin typeface="Tahoma" pitchFamily="34" charset="0"/>
              </a:defRPr>
            </a:lvl1pPr>
          </a:lstStyle>
          <a:p>
            <a:endParaRPr lang="en-US"/>
          </a:p>
        </p:txBody>
      </p:sp>
      <p:sp>
        <p:nvSpPr>
          <p:cNvPr id="64517" name="Rectangle 5"/>
          <p:cNvSpPr>
            <a:spLocks noGrp="1" noChangeArrowheads="1"/>
          </p:cNvSpPr>
          <p:nvPr>
            <p:ph type="ftr" sz="quarter" idx="3"/>
          </p:nvPr>
        </p:nvSpPr>
        <p:spPr bwMode="auto">
          <a:xfrm>
            <a:off x="6248400" y="13227050"/>
            <a:ext cx="5791200" cy="336550"/>
          </a:xfrm>
          <a:prstGeom prst="rect">
            <a:avLst/>
          </a:prstGeom>
          <a:noFill/>
          <a:ln w="9525">
            <a:noFill/>
            <a:miter lim="800000"/>
            <a:headEnd/>
            <a:tailEnd/>
          </a:ln>
          <a:effectLst/>
        </p:spPr>
        <p:txBody>
          <a:bodyPr vert="horz" wrap="square" lIns="182880" tIns="91440" rIns="182880" bIns="91440" numCol="1" anchor="t" anchorCtr="0" compatLnSpc="1">
            <a:prstTxWarp prst="textNoShape">
              <a:avLst/>
            </a:prstTxWarp>
          </a:bodyPr>
          <a:lstStyle>
            <a:lvl1pPr algn="ctr" eaLnBrk="1" hangingPunct="1">
              <a:defRPr sz="2000">
                <a:latin typeface="Tahoma" pitchFamily="34" charset="0"/>
              </a:defRPr>
            </a:lvl1pPr>
          </a:lstStyle>
          <a:p>
            <a:endParaRPr lang="en-US"/>
          </a:p>
        </p:txBody>
      </p:sp>
      <p:sp>
        <p:nvSpPr>
          <p:cNvPr id="64518" name="Rectangle 6"/>
          <p:cNvSpPr>
            <a:spLocks noGrp="1" noChangeArrowheads="1"/>
          </p:cNvSpPr>
          <p:nvPr>
            <p:ph type="sldNum" sz="quarter" idx="4"/>
          </p:nvPr>
        </p:nvSpPr>
        <p:spPr bwMode="auto">
          <a:xfrm>
            <a:off x="14020800" y="13227050"/>
            <a:ext cx="4267200" cy="273050"/>
          </a:xfrm>
          <a:prstGeom prst="rect">
            <a:avLst/>
          </a:prstGeom>
          <a:noFill/>
          <a:ln w="9525">
            <a:noFill/>
            <a:miter lim="800000"/>
            <a:headEnd/>
            <a:tailEnd/>
          </a:ln>
          <a:effectLst/>
        </p:spPr>
        <p:txBody>
          <a:bodyPr vert="horz" wrap="square" lIns="182880" tIns="91440" rIns="182880" bIns="91440" numCol="1" anchor="t" anchorCtr="0" compatLnSpc="1">
            <a:prstTxWarp prst="textNoShape">
              <a:avLst/>
            </a:prstTxWarp>
          </a:bodyPr>
          <a:lstStyle>
            <a:lvl1pPr algn="r" eaLnBrk="1" hangingPunct="1">
              <a:defRPr sz="2000">
                <a:latin typeface="Tahoma" pitchFamily="34" charset="0"/>
              </a:defRPr>
            </a:lvl1pPr>
          </a:lstStyle>
          <a:p>
            <a:fld id="{F388163F-DFE8-44C2-9CB0-A227837265F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06"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ransition spd="med">
    <p:fade thruBlk="1"/>
  </p:transition>
  <p:txStyles>
    <p:titleStyle>
      <a:lvl1pPr algn="l" defTabSz="1828800" rtl="0" eaLnBrk="0" fontAlgn="base" hangingPunct="0">
        <a:spcBef>
          <a:spcPct val="0"/>
        </a:spcBef>
        <a:spcAft>
          <a:spcPct val="0"/>
        </a:spcAft>
        <a:defRPr sz="7200" b="1">
          <a:solidFill>
            <a:schemeClr val="tx2"/>
          </a:solidFill>
          <a:latin typeface="+mj-lt"/>
          <a:ea typeface="+mj-ea"/>
          <a:cs typeface="+mj-cs"/>
        </a:defRPr>
      </a:lvl1pPr>
      <a:lvl2pPr algn="l" defTabSz="1828800" rtl="0" eaLnBrk="0" fontAlgn="base" hangingPunct="0">
        <a:spcBef>
          <a:spcPct val="0"/>
        </a:spcBef>
        <a:spcAft>
          <a:spcPct val="0"/>
        </a:spcAft>
        <a:defRPr sz="7200" b="1">
          <a:solidFill>
            <a:schemeClr val="tx2"/>
          </a:solidFill>
          <a:latin typeface="Arial Black" pitchFamily="34" charset="0"/>
        </a:defRPr>
      </a:lvl2pPr>
      <a:lvl3pPr algn="l" defTabSz="1828800" rtl="0" eaLnBrk="0" fontAlgn="base" hangingPunct="0">
        <a:spcBef>
          <a:spcPct val="0"/>
        </a:spcBef>
        <a:spcAft>
          <a:spcPct val="0"/>
        </a:spcAft>
        <a:defRPr sz="7200" b="1">
          <a:solidFill>
            <a:schemeClr val="tx2"/>
          </a:solidFill>
          <a:latin typeface="Arial Black" pitchFamily="34" charset="0"/>
        </a:defRPr>
      </a:lvl3pPr>
      <a:lvl4pPr algn="l" defTabSz="1828800" rtl="0" eaLnBrk="0" fontAlgn="base" hangingPunct="0">
        <a:spcBef>
          <a:spcPct val="0"/>
        </a:spcBef>
        <a:spcAft>
          <a:spcPct val="0"/>
        </a:spcAft>
        <a:defRPr sz="7200" b="1">
          <a:solidFill>
            <a:schemeClr val="tx2"/>
          </a:solidFill>
          <a:latin typeface="Arial Black" pitchFamily="34" charset="0"/>
        </a:defRPr>
      </a:lvl4pPr>
      <a:lvl5pPr algn="l" defTabSz="1828800" rtl="0" eaLnBrk="0" fontAlgn="base" hangingPunct="0">
        <a:spcBef>
          <a:spcPct val="0"/>
        </a:spcBef>
        <a:spcAft>
          <a:spcPct val="0"/>
        </a:spcAft>
        <a:defRPr sz="7200" b="1">
          <a:solidFill>
            <a:schemeClr val="tx2"/>
          </a:solidFill>
          <a:latin typeface="Arial Black" pitchFamily="34" charset="0"/>
        </a:defRPr>
      </a:lvl5pPr>
      <a:lvl6pPr marL="457200" algn="l" defTabSz="1828800" rtl="0" fontAlgn="base">
        <a:spcBef>
          <a:spcPct val="0"/>
        </a:spcBef>
        <a:spcAft>
          <a:spcPct val="0"/>
        </a:spcAft>
        <a:defRPr sz="7200" b="1">
          <a:solidFill>
            <a:schemeClr val="tx2"/>
          </a:solidFill>
          <a:latin typeface="Arial Black" pitchFamily="34" charset="0"/>
        </a:defRPr>
      </a:lvl6pPr>
      <a:lvl7pPr marL="914400" algn="l" defTabSz="1828800" rtl="0" fontAlgn="base">
        <a:spcBef>
          <a:spcPct val="0"/>
        </a:spcBef>
        <a:spcAft>
          <a:spcPct val="0"/>
        </a:spcAft>
        <a:defRPr sz="7200" b="1">
          <a:solidFill>
            <a:schemeClr val="tx2"/>
          </a:solidFill>
          <a:latin typeface="Arial Black" pitchFamily="34" charset="0"/>
        </a:defRPr>
      </a:lvl7pPr>
      <a:lvl8pPr marL="1371600" algn="l" defTabSz="1828800" rtl="0" fontAlgn="base">
        <a:spcBef>
          <a:spcPct val="0"/>
        </a:spcBef>
        <a:spcAft>
          <a:spcPct val="0"/>
        </a:spcAft>
        <a:defRPr sz="7200" b="1">
          <a:solidFill>
            <a:schemeClr val="tx2"/>
          </a:solidFill>
          <a:latin typeface="Arial Black" pitchFamily="34" charset="0"/>
        </a:defRPr>
      </a:lvl8pPr>
      <a:lvl9pPr marL="1828800" algn="l" defTabSz="1828800" rtl="0" fontAlgn="base">
        <a:spcBef>
          <a:spcPct val="0"/>
        </a:spcBef>
        <a:spcAft>
          <a:spcPct val="0"/>
        </a:spcAft>
        <a:defRPr sz="7200" b="1">
          <a:solidFill>
            <a:schemeClr val="tx2"/>
          </a:solidFill>
          <a:latin typeface="Arial Black" pitchFamily="34" charset="0"/>
        </a:defRPr>
      </a:lvl9pPr>
    </p:titleStyle>
    <p:bodyStyle>
      <a:lvl1pPr marL="685800" indent="-685800" algn="l" defTabSz="1828800" rtl="0" eaLnBrk="0" fontAlgn="base" hangingPunct="0">
        <a:spcBef>
          <a:spcPct val="20000"/>
        </a:spcBef>
        <a:spcAft>
          <a:spcPct val="0"/>
        </a:spcAft>
        <a:buChar char="•"/>
        <a:defRPr sz="6400" b="1">
          <a:solidFill>
            <a:srgbClr val="FFFF66"/>
          </a:solidFill>
          <a:latin typeface="+mn-lt"/>
          <a:ea typeface="+mn-ea"/>
          <a:cs typeface="+mn-cs"/>
        </a:defRPr>
      </a:lvl1pPr>
      <a:lvl2pPr marL="1485900" indent="-571500" algn="l" defTabSz="1828800" rtl="0" eaLnBrk="0" fontAlgn="base" hangingPunct="0">
        <a:spcBef>
          <a:spcPct val="20000"/>
        </a:spcBef>
        <a:spcAft>
          <a:spcPct val="0"/>
        </a:spcAft>
        <a:buChar char="–"/>
        <a:defRPr sz="5600" b="1">
          <a:solidFill>
            <a:srgbClr val="FFFF66"/>
          </a:solidFill>
          <a:latin typeface="+mn-lt"/>
        </a:defRPr>
      </a:lvl2pPr>
      <a:lvl3pPr marL="2286000" indent="-457200" algn="l" defTabSz="1828800" rtl="0" eaLnBrk="0" fontAlgn="base" hangingPunct="0">
        <a:spcBef>
          <a:spcPct val="20000"/>
        </a:spcBef>
        <a:spcAft>
          <a:spcPct val="0"/>
        </a:spcAft>
        <a:buChar char="•"/>
        <a:defRPr sz="4800" b="1">
          <a:solidFill>
            <a:srgbClr val="FFFF66"/>
          </a:solidFill>
          <a:latin typeface="+mn-lt"/>
        </a:defRPr>
      </a:lvl3pPr>
      <a:lvl4pPr marL="3200400" indent="-457200" algn="l" defTabSz="1828800" rtl="0" eaLnBrk="0" fontAlgn="base" hangingPunct="0">
        <a:spcBef>
          <a:spcPct val="20000"/>
        </a:spcBef>
        <a:spcAft>
          <a:spcPct val="0"/>
        </a:spcAft>
        <a:buChar char="–"/>
        <a:defRPr sz="4000" b="1">
          <a:solidFill>
            <a:srgbClr val="FFFF66"/>
          </a:solidFill>
          <a:latin typeface="+mn-lt"/>
        </a:defRPr>
      </a:lvl4pPr>
      <a:lvl5pPr marL="4114800" indent="-457200" algn="l" defTabSz="1828800" rtl="0" eaLnBrk="0" fontAlgn="base" hangingPunct="0">
        <a:spcBef>
          <a:spcPct val="20000"/>
        </a:spcBef>
        <a:spcAft>
          <a:spcPct val="0"/>
        </a:spcAft>
        <a:buChar char="»"/>
        <a:defRPr sz="4000" b="1">
          <a:solidFill>
            <a:srgbClr val="FFFF66"/>
          </a:solidFill>
          <a:latin typeface="+mn-lt"/>
        </a:defRPr>
      </a:lvl5pPr>
      <a:lvl6pPr marL="4572000" indent="-457200" algn="l" defTabSz="1828800" rtl="0" fontAlgn="base">
        <a:spcBef>
          <a:spcPct val="20000"/>
        </a:spcBef>
        <a:spcAft>
          <a:spcPct val="0"/>
        </a:spcAft>
        <a:buChar char="»"/>
        <a:defRPr sz="4000" b="1">
          <a:solidFill>
            <a:srgbClr val="FFFF66"/>
          </a:solidFill>
          <a:latin typeface="+mn-lt"/>
        </a:defRPr>
      </a:lvl6pPr>
      <a:lvl7pPr marL="5029200" indent="-457200" algn="l" defTabSz="1828800" rtl="0" fontAlgn="base">
        <a:spcBef>
          <a:spcPct val="20000"/>
        </a:spcBef>
        <a:spcAft>
          <a:spcPct val="0"/>
        </a:spcAft>
        <a:buChar char="»"/>
        <a:defRPr sz="4000" b="1">
          <a:solidFill>
            <a:srgbClr val="FFFF66"/>
          </a:solidFill>
          <a:latin typeface="+mn-lt"/>
        </a:defRPr>
      </a:lvl7pPr>
      <a:lvl8pPr marL="5486400" indent="-457200" algn="l" defTabSz="1828800" rtl="0" fontAlgn="base">
        <a:spcBef>
          <a:spcPct val="20000"/>
        </a:spcBef>
        <a:spcAft>
          <a:spcPct val="0"/>
        </a:spcAft>
        <a:buChar char="»"/>
        <a:defRPr sz="4000" b="1">
          <a:solidFill>
            <a:srgbClr val="FFFF66"/>
          </a:solidFill>
          <a:latin typeface="+mn-lt"/>
        </a:defRPr>
      </a:lvl8pPr>
      <a:lvl9pPr marL="5943600" indent="-457200" algn="l" defTabSz="1828800" rtl="0" fontAlgn="base">
        <a:spcBef>
          <a:spcPct val="20000"/>
        </a:spcBef>
        <a:spcAft>
          <a:spcPct val="0"/>
        </a:spcAft>
        <a:buChar char="»"/>
        <a:defRPr sz="4000" b="1">
          <a:solidFill>
            <a:srgbClr val="FFFF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219200" y="990600"/>
            <a:ext cx="14173200" cy="838200"/>
          </a:xfrm>
          <a:noFill/>
        </p:spPr>
        <p:txBody>
          <a:bodyPr/>
          <a:lstStyle/>
          <a:p>
            <a:pPr algn="ctr" eaLnBrk="1" hangingPunct="1"/>
            <a:r>
              <a:rPr lang="en-US" sz="4000" smtClean="0"/>
              <a:t>A Switched Internet Architecture</a:t>
            </a:r>
          </a:p>
        </p:txBody>
      </p:sp>
      <p:sp>
        <p:nvSpPr>
          <p:cNvPr id="3075" name="Rectangle 7"/>
          <p:cNvSpPr>
            <a:spLocks noGrp="1" noChangeArrowheads="1"/>
          </p:cNvSpPr>
          <p:nvPr>
            <p:ph type="body" sz="half" idx="1"/>
          </p:nvPr>
        </p:nvSpPr>
        <p:spPr>
          <a:xfrm>
            <a:off x="381000" y="1676400"/>
            <a:ext cx="6705600" cy="11430000"/>
          </a:xfrm>
          <a:noFill/>
        </p:spPr>
        <p:txBody>
          <a:bodyPr/>
          <a:lstStyle/>
          <a:p>
            <a:pPr marL="0" indent="0" algn="just" eaLnBrk="1" hangingPunct="1">
              <a:lnSpc>
                <a:spcPct val="120000"/>
              </a:lnSpc>
              <a:buFontTx/>
              <a:buNone/>
            </a:pPr>
            <a:r>
              <a:rPr lang="en-US" sz="2000" b="0" smtClean="0">
                <a:solidFill>
                  <a:srgbClr val="000000"/>
                </a:solidFill>
              </a:rPr>
              <a:t>  This project investigates a solution for future Internet, which will overcome the serious setbacks faced by the current Internet in terms of of lack of security, management, and control. The solution is a clean slate approach that was developed after a ‘problem analysis’ of factors that contributed to the current Internet status. </a:t>
            </a:r>
          </a:p>
          <a:p>
            <a:pPr marL="0" indent="0" algn="just" eaLnBrk="1" hangingPunct="1">
              <a:lnSpc>
                <a:spcPct val="120000"/>
              </a:lnSpc>
              <a:buFontTx/>
              <a:buNone/>
            </a:pPr>
            <a:r>
              <a:rPr lang="en-US" altLang="ja-JP" sz="2000" b="0" smtClean="0">
                <a:solidFill>
                  <a:srgbClr val="000000"/>
                </a:solidFill>
                <a:ea typeface="ＭＳ Ｐゴシック" charset="-128"/>
              </a:rPr>
              <a:t>  If we could have foreseen the growth of Internet and the related technologies, the user trends, the impact of business and commercial ventures over the Internet -what approach would we have adopted? Would we have followed the path taken by the current Internet which is today extending to its services to ‘voice’ with a routed network primarily meant for handling data, allowing commercial infiltration to subsidize service costs, and availing itself of the high speed data technologies and user preferences? Or would we have chosen the path of the telephone switched network</a:t>
            </a:r>
            <a:r>
              <a:rPr lang="en-US" altLang="ja-JP" sz="2000" smtClean="0">
                <a:solidFill>
                  <a:srgbClr val="000000"/>
                </a:solidFill>
                <a:ea typeface="ＭＳ Ｐゴシック" charset="-128"/>
              </a:rPr>
              <a:t> </a:t>
            </a:r>
            <a:r>
              <a:rPr lang="en-US" altLang="ja-JP" sz="2000" b="0" smtClean="0">
                <a:solidFill>
                  <a:srgbClr val="000000"/>
                </a:solidFill>
                <a:ea typeface="ＭＳ Ｐゴシック" charset="-128"/>
              </a:rPr>
              <a:t>with its reliable and controlled communications, but lacked the commercial infiltration to subsidize costs? We would have taken the best characteristics from each. Our proposed solution seeks to leverage the best of both systems.</a:t>
            </a:r>
          </a:p>
          <a:p>
            <a:pPr marL="0" indent="0" algn="just" eaLnBrk="1" hangingPunct="1">
              <a:lnSpc>
                <a:spcPct val="120000"/>
              </a:lnSpc>
              <a:buFontTx/>
              <a:buNone/>
            </a:pPr>
            <a:r>
              <a:rPr lang="en-US" altLang="ja-JP" sz="2000" smtClean="0">
                <a:solidFill>
                  <a:srgbClr val="000000"/>
                </a:solidFill>
                <a:ea typeface="ＭＳ Ｐゴシック" charset="-128"/>
              </a:rPr>
              <a:t>  </a:t>
            </a:r>
            <a:r>
              <a:rPr lang="en-US" sz="2000" b="0" smtClean="0">
                <a:solidFill>
                  <a:srgbClr val="000000"/>
                </a:solidFill>
              </a:rPr>
              <a:t> To create a superior Internet, the proposed solution includes an addressing scheme, a network architecture and a simple protocol stack. The system based on weel proven concepts will be highly robust, manageable and controlled and be capable of enforcing better security.</a:t>
            </a:r>
          </a:p>
          <a:p>
            <a:pPr marL="0" indent="0" algn="just" eaLnBrk="1" hangingPunct="1">
              <a:lnSpc>
                <a:spcPct val="120000"/>
              </a:lnSpc>
              <a:buFontTx/>
              <a:buNone/>
            </a:pPr>
            <a:endParaRPr lang="en-US" sz="2000" b="0" smtClean="0">
              <a:solidFill>
                <a:srgbClr val="000000"/>
              </a:solidFill>
            </a:endParaRPr>
          </a:p>
        </p:txBody>
      </p:sp>
      <p:grpSp>
        <p:nvGrpSpPr>
          <p:cNvPr id="3076" name="Group 41"/>
          <p:cNvGrpSpPr>
            <a:grpSpLocks/>
          </p:cNvGrpSpPr>
          <p:nvPr/>
        </p:nvGrpSpPr>
        <p:grpSpPr bwMode="auto">
          <a:xfrm>
            <a:off x="7620000" y="2133600"/>
            <a:ext cx="7924800" cy="2514600"/>
            <a:chOff x="4464" y="1056"/>
            <a:chExt cx="4992" cy="1776"/>
          </a:xfrm>
        </p:grpSpPr>
        <p:grpSp>
          <p:nvGrpSpPr>
            <p:cNvPr id="3080" name="Group 26"/>
            <p:cNvGrpSpPr>
              <a:grpSpLocks/>
            </p:cNvGrpSpPr>
            <p:nvPr/>
          </p:nvGrpSpPr>
          <p:grpSpPr bwMode="auto">
            <a:xfrm>
              <a:off x="4464" y="2129"/>
              <a:ext cx="2304" cy="703"/>
              <a:chOff x="540" y="9720"/>
              <a:chExt cx="5400" cy="1110"/>
            </a:xfrm>
          </p:grpSpPr>
          <p:sp>
            <p:nvSpPr>
              <p:cNvPr id="3093" name="AutoShape 27"/>
              <p:cNvSpPr>
                <a:spLocks noChangeArrowheads="1"/>
              </p:cNvSpPr>
              <p:nvPr/>
            </p:nvSpPr>
            <p:spPr bwMode="auto">
              <a:xfrm>
                <a:off x="540" y="9720"/>
                <a:ext cx="5400" cy="1080"/>
              </a:xfrm>
              <a:prstGeom prst="cube">
                <a:avLst>
                  <a:gd name="adj" fmla="val 54167"/>
                </a:avLst>
              </a:prstGeom>
              <a:solidFill>
                <a:srgbClr val="FF99CC"/>
              </a:solidFill>
              <a:ln w="9525">
                <a:solidFill>
                  <a:srgbClr val="000000"/>
                </a:solidFill>
                <a:miter lim="800000"/>
                <a:headEnd/>
                <a:tailEnd/>
              </a:ln>
            </p:spPr>
            <p:txBody>
              <a:bodyPr/>
              <a:lstStyle/>
              <a:p>
                <a:endParaRPr lang="en-US"/>
              </a:p>
            </p:txBody>
          </p:sp>
          <p:sp>
            <p:nvSpPr>
              <p:cNvPr id="3094" name="Text Box 28"/>
              <p:cNvSpPr txBox="1">
                <a:spLocks noChangeArrowheads="1"/>
              </p:cNvSpPr>
              <p:nvPr/>
            </p:nvSpPr>
            <p:spPr bwMode="auto">
              <a:xfrm>
                <a:off x="1980" y="10290"/>
                <a:ext cx="1980" cy="540"/>
              </a:xfrm>
              <a:prstGeom prst="rect">
                <a:avLst/>
              </a:prstGeom>
              <a:noFill/>
              <a:ln w="9525">
                <a:noFill/>
                <a:miter lim="800000"/>
                <a:headEnd/>
                <a:tailEnd/>
              </a:ln>
            </p:spPr>
            <p:txBody>
              <a:bodyPr/>
              <a:lstStyle/>
              <a:p>
                <a:pPr defTabSz="1828800"/>
                <a:r>
                  <a:rPr lang="en-US" altLang="ja-JP" sz="1600" b="1">
                    <a:solidFill>
                      <a:srgbClr val="000000"/>
                    </a:solidFill>
                    <a:latin typeface="Courier New" pitchFamily="49" charset="0"/>
                    <a:ea typeface="MS Mincho" pitchFamily="49" charset="-128"/>
                  </a:rPr>
                  <a:t>Physical</a:t>
                </a:r>
                <a:endParaRPr lang="en-US">
                  <a:solidFill>
                    <a:srgbClr val="000000"/>
                  </a:solidFill>
                </a:endParaRPr>
              </a:p>
            </p:txBody>
          </p:sp>
        </p:grpSp>
        <p:grpSp>
          <p:nvGrpSpPr>
            <p:cNvPr id="3081" name="Group 29"/>
            <p:cNvGrpSpPr>
              <a:grpSpLocks/>
            </p:cNvGrpSpPr>
            <p:nvPr/>
          </p:nvGrpSpPr>
          <p:grpSpPr bwMode="auto">
            <a:xfrm>
              <a:off x="4464" y="1788"/>
              <a:ext cx="2304" cy="683"/>
              <a:chOff x="720" y="9000"/>
              <a:chExt cx="5400" cy="1080"/>
            </a:xfrm>
          </p:grpSpPr>
          <p:sp>
            <p:nvSpPr>
              <p:cNvPr id="3091" name="AutoShape 30"/>
              <p:cNvSpPr>
                <a:spLocks noChangeArrowheads="1"/>
              </p:cNvSpPr>
              <p:nvPr/>
            </p:nvSpPr>
            <p:spPr bwMode="auto">
              <a:xfrm>
                <a:off x="720" y="9000"/>
                <a:ext cx="5400" cy="1080"/>
              </a:xfrm>
              <a:prstGeom prst="cube">
                <a:avLst>
                  <a:gd name="adj" fmla="val 54167"/>
                </a:avLst>
              </a:prstGeom>
              <a:solidFill>
                <a:srgbClr val="99CCFF"/>
              </a:solidFill>
              <a:ln w="9525">
                <a:solidFill>
                  <a:srgbClr val="000000"/>
                </a:solidFill>
                <a:miter lim="800000"/>
                <a:headEnd/>
                <a:tailEnd/>
              </a:ln>
            </p:spPr>
            <p:txBody>
              <a:bodyPr/>
              <a:lstStyle/>
              <a:p>
                <a:endParaRPr lang="en-US"/>
              </a:p>
            </p:txBody>
          </p:sp>
          <p:sp>
            <p:nvSpPr>
              <p:cNvPr id="3092" name="Text Box 31"/>
              <p:cNvSpPr txBox="1">
                <a:spLocks noChangeArrowheads="1"/>
              </p:cNvSpPr>
              <p:nvPr/>
            </p:nvSpPr>
            <p:spPr bwMode="auto">
              <a:xfrm>
                <a:off x="1980" y="9540"/>
                <a:ext cx="2340" cy="540"/>
              </a:xfrm>
              <a:prstGeom prst="rect">
                <a:avLst/>
              </a:prstGeom>
              <a:noFill/>
              <a:ln w="9525">
                <a:noFill/>
                <a:miter lim="800000"/>
                <a:headEnd/>
                <a:tailEnd/>
              </a:ln>
            </p:spPr>
            <p:txBody>
              <a:bodyPr/>
              <a:lstStyle/>
              <a:p>
                <a:pPr defTabSz="1828800"/>
                <a:r>
                  <a:rPr lang="en-US" altLang="ja-JP" sz="1600" b="1">
                    <a:solidFill>
                      <a:srgbClr val="000000"/>
                    </a:solidFill>
                    <a:latin typeface="Courier New" pitchFamily="49" charset="0"/>
                    <a:ea typeface="MS Mincho" pitchFamily="49" charset="-128"/>
                  </a:rPr>
                  <a:t>Switching</a:t>
                </a:r>
                <a:endParaRPr lang="en-US">
                  <a:solidFill>
                    <a:srgbClr val="000000"/>
                  </a:solidFill>
                </a:endParaRPr>
              </a:p>
            </p:txBody>
          </p:sp>
        </p:grpSp>
        <p:grpSp>
          <p:nvGrpSpPr>
            <p:cNvPr id="3082" name="Group 32"/>
            <p:cNvGrpSpPr>
              <a:grpSpLocks/>
            </p:cNvGrpSpPr>
            <p:nvPr/>
          </p:nvGrpSpPr>
          <p:grpSpPr bwMode="auto">
            <a:xfrm>
              <a:off x="4464" y="1446"/>
              <a:ext cx="2304" cy="683"/>
              <a:chOff x="900" y="8280"/>
              <a:chExt cx="5400" cy="1080"/>
            </a:xfrm>
          </p:grpSpPr>
          <p:sp>
            <p:nvSpPr>
              <p:cNvPr id="3089" name="AutoShape 33"/>
              <p:cNvSpPr>
                <a:spLocks noChangeArrowheads="1"/>
              </p:cNvSpPr>
              <p:nvPr/>
            </p:nvSpPr>
            <p:spPr bwMode="auto">
              <a:xfrm>
                <a:off x="900" y="8280"/>
                <a:ext cx="5400" cy="1080"/>
              </a:xfrm>
              <a:prstGeom prst="cube">
                <a:avLst>
                  <a:gd name="adj" fmla="val 54167"/>
                </a:avLst>
              </a:prstGeom>
              <a:solidFill>
                <a:srgbClr val="FFCC99"/>
              </a:solidFill>
              <a:ln w="9525">
                <a:solidFill>
                  <a:srgbClr val="000000"/>
                </a:solidFill>
                <a:miter lim="800000"/>
                <a:headEnd/>
                <a:tailEnd/>
              </a:ln>
            </p:spPr>
            <p:txBody>
              <a:bodyPr/>
              <a:lstStyle/>
              <a:p>
                <a:endParaRPr lang="en-US"/>
              </a:p>
            </p:txBody>
          </p:sp>
          <p:sp>
            <p:nvSpPr>
              <p:cNvPr id="3090" name="Text Box 34"/>
              <p:cNvSpPr txBox="1">
                <a:spLocks noChangeArrowheads="1"/>
              </p:cNvSpPr>
              <p:nvPr/>
            </p:nvSpPr>
            <p:spPr bwMode="auto">
              <a:xfrm>
                <a:off x="2160" y="8820"/>
                <a:ext cx="2700" cy="540"/>
              </a:xfrm>
              <a:prstGeom prst="rect">
                <a:avLst/>
              </a:prstGeom>
              <a:noFill/>
              <a:ln w="9525">
                <a:noFill/>
                <a:miter lim="800000"/>
                <a:headEnd/>
                <a:tailEnd/>
              </a:ln>
            </p:spPr>
            <p:txBody>
              <a:bodyPr/>
              <a:lstStyle/>
              <a:p>
                <a:pPr defTabSz="1828800"/>
                <a:r>
                  <a:rPr lang="en-US" altLang="ja-JP" sz="1600" b="1">
                    <a:solidFill>
                      <a:srgbClr val="000000"/>
                    </a:solidFill>
                    <a:latin typeface="Courier New" pitchFamily="49" charset="0"/>
                    <a:ea typeface="MS Mincho" pitchFamily="49" charset="-128"/>
                  </a:rPr>
                  <a:t>Port Service</a:t>
                </a:r>
                <a:endParaRPr lang="en-US">
                  <a:solidFill>
                    <a:srgbClr val="000000"/>
                  </a:solidFill>
                </a:endParaRPr>
              </a:p>
            </p:txBody>
          </p:sp>
        </p:grpSp>
        <p:grpSp>
          <p:nvGrpSpPr>
            <p:cNvPr id="3083" name="Group 35"/>
            <p:cNvGrpSpPr>
              <a:grpSpLocks/>
            </p:cNvGrpSpPr>
            <p:nvPr/>
          </p:nvGrpSpPr>
          <p:grpSpPr bwMode="auto">
            <a:xfrm>
              <a:off x="4464" y="1104"/>
              <a:ext cx="2304" cy="684"/>
              <a:chOff x="1080" y="7560"/>
              <a:chExt cx="5400" cy="1080"/>
            </a:xfrm>
          </p:grpSpPr>
          <p:sp>
            <p:nvSpPr>
              <p:cNvPr id="3087" name="AutoShape 36"/>
              <p:cNvSpPr>
                <a:spLocks noChangeArrowheads="1"/>
              </p:cNvSpPr>
              <p:nvPr/>
            </p:nvSpPr>
            <p:spPr bwMode="auto">
              <a:xfrm>
                <a:off x="1080" y="7560"/>
                <a:ext cx="5400" cy="1080"/>
              </a:xfrm>
              <a:prstGeom prst="cube">
                <a:avLst>
                  <a:gd name="adj" fmla="val 54167"/>
                </a:avLst>
              </a:prstGeom>
              <a:solidFill>
                <a:srgbClr val="CCFFCC"/>
              </a:solidFill>
              <a:ln w="9525">
                <a:solidFill>
                  <a:srgbClr val="000000"/>
                </a:solidFill>
                <a:miter lim="800000"/>
                <a:headEnd/>
                <a:tailEnd/>
              </a:ln>
            </p:spPr>
            <p:txBody>
              <a:bodyPr/>
              <a:lstStyle/>
              <a:p>
                <a:endParaRPr lang="en-US"/>
              </a:p>
            </p:txBody>
          </p:sp>
          <p:sp>
            <p:nvSpPr>
              <p:cNvPr id="3088" name="Text Box 37"/>
              <p:cNvSpPr txBox="1">
                <a:spLocks noChangeArrowheads="1"/>
              </p:cNvSpPr>
              <p:nvPr/>
            </p:nvSpPr>
            <p:spPr bwMode="auto">
              <a:xfrm>
                <a:off x="2340" y="8100"/>
                <a:ext cx="2700" cy="540"/>
              </a:xfrm>
              <a:prstGeom prst="rect">
                <a:avLst/>
              </a:prstGeom>
              <a:noFill/>
              <a:ln w="9525">
                <a:noFill/>
                <a:miter lim="800000"/>
                <a:headEnd/>
                <a:tailEnd/>
              </a:ln>
            </p:spPr>
            <p:txBody>
              <a:bodyPr/>
              <a:lstStyle/>
              <a:p>
                <a:pPr defTabSz="1828800"/>
                <a:r>
                  <a:rPr lang="en-US" altLang="ja-JP" sz="1600" b="1">
                    <a:solidFill>
                      <a:srgbClr val="000000"/>
                    </a:solidFill>
                    <a:latin typeface="Courier New" pitchFamily="49" charset="0"/>
                    <a:ea typeface="MS Mincho" pitchFamily="49" charset="-128"/>
                  </a:rPr>
                  <a:t>Application</a:t>
                </a:r>
                <a:endParaRPr lang="en-US">
                  <a:solidFill>
                    <a:srgbClr val="000000"/>
                  </a:solidFill>
                </a:endParaRPr>
              </a:p>
            </p:txBody>
          </p:sp>
        </p:grpSp>
        <p:sp>
          <p:nvSpPr>
            <p:cNvPr id="3084" name="AutoShape 38"/>
            <p:cNvSpPr>
              <a:spLocks/>
            </p:cNvSpPr>
            <p:nvPr/>
          </p:nvSpPr>
          <p:spPr bwMode="auto">
            <a:xfrm>
              <a:off x="6920" y="1056"/>
              <a:ext cx="2380" cy="342"/>
            </a:xfrm>
            <a:prstGeom prst="accentCallout1">
              <a:avLst>
                <a:gd name="adj1" fmla="val 21051"/>
                <a:gd name="adj2" fmla="val -2019"/>
                <a:gd name="adj3" fmla="val 100000"/>
                <a:gd name="adj4" fmla="val -8907"/>
              </a:avLst>
            </a:prstGeom>
            <a:noFill/>
            <a:ln w="28575">
              <a:solidFill>
                <a:srgbClr val="008000"/>
              </a:solidFill>
              <a:miter lim="800000"/>
              <a:headEnd/>
              <a:tailEnd/>
            </a:ln>
          </p:spPr>
          <p:txBody>
            <a:bodyPr/>
            <a:lstStyle/>
            <a:p>
              <a:pPr defTabSz="1828800"/>
              <a:r>
                <a:rPr lang="en-US" altLang="ja-JP" sz="2000">
                  <a:solidFill>
                    <a:srgbClr val="000000"/>
                  </a:solidFill>
                  <a:latin typeface="Times New Roman" pitchFamily="18" charset="0"/>
                  <a:ea typeface="MS Mincho" pitchFamily="49" charset="-128"/>
                </a:rPr>
                <a:t>Application specific reliability</a:t>
              </a:r>
              <a:endParaRPr lang="en-US" sz="2000">
                <a:solidFill>
                  <a:srgbClr val="000000"/>
                </a:solidFill>
              </a:endParaRPr>
            </a:p>
          </p:txBody>
        </p:sp>
        <p:sp>
          <p:nvSpPr>
            <p:cNvPr id="3085" name="AutoShape 39"/>
            <p:cNvSpPr>
              <a:spLocks/>
            </p:cNvSpPr>
            <p:nvPr/>
          </p:nvSpPr>
          <p:spPr bwMode="auto">
            <a:xfrm>
              <a:off x="6920" y="1398"/>
              <a:ext cx="2536" cy="342"/>
            </a:xfrm>
            <a:prstGeom prst="accentCallout1">
              <a:avLst>
                <a:gd name="adj1" fmla="val 21051"/>
                <a:gd name="adj2" fmla="val -1894"/>
                <a:gd name="adj3" fmla="val 100000"/>
                <a:gd name="adj4" fmla="val -8361"/>
              </a:avLst>
            </a:prstGeom>
            <a:noFill/>
            <a:ln w="28575">
              <a:solidFill>
                <a:srgbClr val="FF6600"/>
              </a:solidFill>
              <a:miter lim="800000"/>
              <a:headEnd/>
              <a:tailEnd/>
            </a:ln>
          </p:spPr>
          <p:txBody>
            <a:bodyPr/>
            <a:lstStyle/>
            <a:p>
              <a:pPr defTabSz="1828800"/>
              <a:r>
                <a:rPr lang="en-US" altLang="ja-JP" sz="2000">
                  <a:solidFill>
                    <a:srgbClr val="000000"/>
                  </a:solidFill>
                  <a:latin typeface="Times New Roman" pitchFamily="18" charset="0"/>
                  <a:ea typeface="MS Mincho" pitchFamily="49" charset="-128"/>
                </a:rPr>
                <a:t>Application interface</a:t>
              </a:r>
              <a:endParaRPr lang="en-US" sz="2000">
                <a:solidFill>
                  <a:srgbClr val="000000"/>
                </a:solidFill>
              </a:endParaRPr>
            </a:p>
          </p:txBody>
        </p:sp>
        <p:sp>
          <p:nvSpPr>
            <p:cNvPr id="3086" name="AutoShape 40"/>
            <p:cNvSpPr>
              <a:spLocks/>
            </p:cNvSpPr>
            <p:nvPr/>
          </p:nvSpPr>
          <p:spPr bwMode="auto">
            <a:xfrm>
              <a:off x="6920" y="1740"/>
              <a:ext cx="2536" cy="1025"/>
            </a:xfrm>
            <a:prstGeom prst="accentCallout1">
              <a:avLst>
                <a:gd name="adj1" fmla="val 7023"/>
                <a:gd name="adj2" fmla="val -1894"/>
                <a:gd name="adj3" fmla="val 33366"/>
                <a:gd name="adj4" fmla="val -8361"/>
              </a:avLst>
            </a:prstGeom>
            <a:noFill/>
            <a:ln w="28575">
              <a:solidFill>
                <a:srgbClr val="0000FF"/>
              </a:solidFill>
              <a:miter lim="800000"/>
              <a:headEnd/>
              <a:tailEnd/>
            </a:ln>
          </p:spPr>
          <p:txBody>
            <a:bodyPr/>
            <a:lstStyle/>
            <a:p>
              <a:pPr lvl="1" defTabSz="1828800">
                <a:buFont typeface="Symbol" pitchFamily="18" charset="2"/>
                <a:buChar char="·"/>
              </a:pPr>
              <a:r>
                <a:rPr lang="en-US" altLang="ja-JP" sz="2000" b="1">
                  <a:solidFill>
                    <a:srgbClr val="000000"/>
                  </a:solidFill>
                  <a:latin typeface="Times New Roman" pitchFamily="18" charset="0"/>
                  <a:ea typeface="MS Mincho" pitchFamily="49" charset="-128"/>
                </a:rPr>
                <a:t>No routing algorithms</a:t>
              </a:r>
            </a:p>
            <a:p>
              <a:pPr lvl="1" defTabSz="1828800">
                <a:buFont typeface="Symbol" pitchFamily="18" charset="2"/>
                <a:buChar char="·"/>
              </a:pPr>
              <a:r>
                <a:rPr lang="en-US" altLang="ja-JP" sz="2000" b="1">
                  <a:solidFill>
                    <a:srgbClr val="000000"/>
                  </a:solidFill>
                  <a:latin typeface="Times New Roman" pitchFamily="18" charset="0"/>
                  <a:ea typeface="MS Mincho" pitchFamily="49" charset="-128"/>
                </a:rPr>
                <a:t>No routing tables</a:t>
              </a:r>
            </a:p>
            <a:p>
              <a:pPr lvl="1" defTabSz="1828800">
                <a:buFont typeface="Symbol" pitchFamily="18" charset="2"/>
                <a:buChar char="·"/>
              </a:pPr>
              <a:r>
                <a:rPr lang="en-US" altLang="ja-JP" sz="2000" b="1">
                  <a:solidFill>
                    <a:srgbClr val="000000"/>
                  </a:solidFill>
                  <a:latin typeface="Times New Roman" pitchFamily="18" charset="0"/>
                  <a:ea typeface="MS Mincho" pitchFamily="49" charset="-128"/>
                </a:rPr>
                <a:t>No routing decisions</a:t>
              </a:r>
              <a:endParaRPr lang="en-US" sz="2000">
                <a:solidFill>
                  <a:srgbClr val="000000"/>
                </a:solidFill>
              </a:endParaRPr>
            </a:p>
          </p:txBody>
        </p:sp>
      </p:grpSp>
      <p:sp>
        <p:nvSpPr>
          <p:cNvPr id="3077" name="Text Box 42"/>
          <p:cNvSpPr txBox="1">
            <a:spLocks noChangeArrowheads="1"/>
          </p:cNvSpPr>
          <p:nvPr/>
        </p:nvSpPr>
        <p:spPr bwMode="auto">
          <a:xfrm>
            <a:off x="8458200" y="1828800"/>
            <a:ext cx="2286000" cy="366713"/>
          </a:xfrm>
          <a:prstGeom prst="rect">
            <a:avLst/>
          </a:prstGeom>
          <a:noFill/>
          <a:ln w="9525">
            <a:noFill/>
            <a:miter lim="800000"/>
            <a:headEnd/>
            <a:tailEnd/>
          </a:ln>
        </p:spPr>
        <p:txBody>
          <a:bodyPr>
            <a:spAutoFit/>
          </a:bodyPr>
          <a:lstStyle/>
          <a:p>
            <a:pPr defTabSz="1828800">
              <a:spcBef>
                <a:spcPct val="50000"/>
              </a:spcBef>
            </a:pPr>
            <a:r>
              <a:rPr lang="en-US" b="1">
                <a:solidFill>
                  <a:srgbClr val="000000"/>
                </a:solidFill>
              </a:rPr>
              <a:t>The Protocol Stack</a:t>
            </a:r>
          </a:p>
        </p:txBody>
      </p:sp>
      <p:sp>
        <p:nvSpPr>
          <p:cNvPr id="3078" name="Rectangle 43"/>
          <p:cNvSpPr>
            <a:spLocks noChangeArrowheads="1"/>
          </p:cNvSpPr>
          <p:nvPr/>
        </p:nvSpPr>
        <p:spPr bwMode="auto">
          <a:xfrm>
            <a:off x="7010400" y="4648200"/>
            <a:ext cx="9220200" cy="8229600"/>
          </a:xfrm>
          <a:prstGeom prst="rect">
            <a:avLst/>
          </a:prstGeom>
          <a:noFill/>
          <a:ln w="9525">
            <a:noFill/>
            <a:miter lim="800000"/>
            <a:headEnd/>
            <a:tailEnd/>
          </a:ln>
        </p:spPr>
        <p:txBody>
          <a:bodyPr lIns="182880" tIns="91440" rIns="182880" bIns="91440"/>
          <a:lstStyle/>
          <a:p>
            <a:pPr marL="115888" indent="-115888" algn="just" defTabSz="1828800" eaLnBrk="1" hangingPunct="1">
              <a:lnSpc>
                <a:spcPct val="120000"/>
              </a:lnSpc>
              <a:spcBef>
                <a:spcPct val="20000"/>
              </a:spcBef>
            </a:pPr>
            <a:r>
              <a:rPr lang="en-US" sz="2000" b="1">
                <a:solidFill>
                  <a:srgbClr val="000000"/>
                </a:solidFill>
              </a:rPr>
              <a:t>Significant Outcomes of  the Research</a:t>
            </a:r>
          </a:p>
          <a:p>
            <a:pPr marL="914400" lvl="1" indent="-231775" algn="just" defTabSz="1828800" eaLnBrk="1" hangingPunct="1">
              <a:spcBef>
                <a:spcPct val="20000"/>
              </a:spcBef>
              <a:buFontTx/>
              <a:buChar char="•"/>
            </a:pPr>
            <a:r>
              <a:rPr lang="en-US" sz="2000">
                <a:solidFill>
                  <a:srgbClr val="000000"/>
                </a:solidFill>
              </a:rPr>
              <a:t>Better Control and Management</a:t>
            </a:r>
          </a:p>
          <a:p>
            <a:pPr marL="914400" lvl="1" indent="-231775" algn="just" defTabSz="1828800" eaLnBrk="1" hangingPunct="1">
              <a:spcBef>
                <a:spcPct val="20000"/>
              </a:spcBef>
              <a:buFontTx/>
              <a:buChar char="•"/>
            </a:pPr>
            <a:r>
              <a:rPr lang="en-US" sz="2000">
                <a:solidFill>
                  <a:srgbClr val="000000"/>
                </a:solidFill>
              </a:rPr>
              <a:t>Robust and Adaptable</a:t>
            </a:r>
          </a:p>
          <a:p>
            <a:pPr marL="914400" lvl="1" indent="-231775" algn="just" defTabSz="1828800" eaLnBrk="1" hangingPunct="1">
              <a:spcBef>
                <a:spcPct val="20000"/>
              </a:spcBef>
              <a:buFontTx/>
              <a:buChar char="•"/>
            </a:pPr>
            <a:r>
              <a:rPr lang="en-US" sz="2000">
                <a:solidFill>
                  <a:srgbClr val="000000"/>
                </a:solidFill>
              </a:rPr>
              <a:t>Scalable and Evolvable</a:t>
            </a:r>
          </a:p>
          <a:p>
            <a:pPr marL="914400" lvl="1" indent="-231775" algn="just" defTabSz="1828800" eaLnBrk="1" hangingPunct="1">
              <a:spcBef>
                <a:spcPct val="20000"/>
              </a:spcBef>
              <a:buFontTx/>
              <a:buChar char="•"/>
            </a:pPr>
            <a:r>
              <a:rPr lang="en-US" sz="2000">
                <a:solidFill>
                  <a:srgbClr val="000000"/>
                </a:solidFill>
              </a:rPr>
              <a:t>Security</a:t>
            </a:r>
          </a:p>
          <a:p>
            <a:pPr marL="914400" lvl="1" indent="-231775" algn="just" defTabSz="1828800" eaLnBrk="1" hangingPunct="1">
              <a:spcBef>
                <a:spcPct val="20000"/>
              </a:spcBef>
              <a:buFontTx/>
              <a:buChar char="•"/>
            </a:pPr>
            <a:r>
              <a:rPr lang="en-US" sz="2000">
                <a:solidFill>
                  <a:srgbClr val="000000"/>
                </a:solidFill>
              </a:rPr>
              <a:t>Quality Services, Better Services Control</a:t>
            </a:r>
          </a:p>
          <a:p>
            <a:pPr marL="914400" lvl="1" indent="-231775" algn="just" defTabSz="1828800" eaLnBrk="1" hangingPunct="1">
              <a:spcBef>
                <a:spcPct val="20000"/>
              </a:spcBef>
              <a:buFontTx/>
              <a:buChar char="•"/>
            </a:pPr>
            <a:r>
              <a:rPr lang="en-US" sz="2000">
                <a:solidFill>
                  <a:srgbClr val="000000"/>
                </a:solidFill>
              </a:rPr>
              <a:t>Optical Backbone Network</a:t>
            </a:r>
          </a:p>
          <a:p>
            <a:pPr marL="914400" lvl="1" indent="-231775" algn="just" defTabSz="1828800" eaLnBrk="1" hangingPunct="1">
              <a:spcBef>
                <a:spcPct val="20000"/>
              </a:spcBef>
              <a:buFontTx/>
              <a:buChar char="•"/>
            </a:pPr>
            <a:r>
              <a:rPr lang="en-US" sz="2000">
                <a:solidFill>
                  <a:srgbClr val="000000"/>
                </a:solidFill>
              </a:rPr>
              <a:t>Socio-Economic Impact</a:t>
            </a:r>
          </a:p>
          <a:p>
            <a:pPr marL="115888" indent="-115888" algn="just" defTabSz="1828800" eaLnBrk="1" hangingPunct="1">
              <a:lnSpc>
                <a:spcPct val="120000"/>
              </a:lnSpc>
              <a:spcBef>
                <a:spcPct val="20000"/>
              </a:spcBef>
            </a:pPr>
            <a:r>
              <a:rPr lang="en-US" sz="2000" b="1">
                <a:solidFill>
                  <a:srgbClr val="000000"/>
                </a:solidFill>
              </a:rPr>
              <a:t>Work Plan</a:t>
            </a:r>
          </a:p>
          <a:p>
            <a:pPr marL="115888" indent="-115888" algn="just" defTabSz="1828800" eaLnBrk="1" hangingPunct="1">
              <a:lnSpc>
                <a:spcPct val="120000"/>
              </a:lnSpc>
              <a:spcBef>
                <a:spcPct val="20000"/>
              </a:spcBef>
              <a:buFontTx/>
              <a:buChar char="•"/>
            </a:pPr>
            <a:r>
              <a:rPr lang="en-US" sz="2000">
                <a:solidFill>
                  <a:srgbClr val="000000"/>
                </a:solidFill>
              </a:rPr>
              <a:t>Impact study: </a:t>
            </a:r>
            <a:r>
              <a:rPr lang="en-US">
                <a:solidFill>
                  <a:srgbClr val="000000"/>
                </a:solidFill>
              </a:rPr>
              <a:t>The impact of the proposed switched architecture is potentially very wide-reaching. Introducing new Internet architecture could create great change in our global society and business environment</a:t>
            </a:r>
          </a:p>
          <a:p>
            <a:pPr marL="115888" indent="-115888" algn="just" defTabSz="1828800" eaLnBrk="1" hangingPunct="1">
              <a:lnSpc>
                <a:spcPct val="120000"/>
              </a:lnSpc>
              <a:spcBef>
                <a:spcPct val="20000"/>
              </a:spcBef>
              <a:buFontTx/>
              <a:buChar char="•"/>
            </a:pPr>
            <a:r>
              <a:rPr lang="en-US" sz="2000">
                <a:solidFill>
                  <a:srgbClr val="000000"/>
                </a:solidFill>
              </a:rPr>
              <a:t>Transition study: </a:t>
            </a:r>
            <a:r>
              <a:rPr lang="en-US">
                <a:solidFill>
                  <a:srgbClr val="000000"/>
                </a:solidFill>
              </a:rPr>
              <a:t>The impact analysis will gauge the magnitude of the benefits that could be attained a shift to a new Internet architecture.</a:t>
            </a:r>
          </a:p>
          <a:p>
            <a:pPr marL="115888" indent="-115888" algn="just" defTabSz="1828800" eaLnBrk="1" hangingPunct="1">
              <a:lnSpc>
                <a:spcPct val="120000"/>
              </a:lnSpc>
              <a:spcBef>
                <a:spcPct val="20000"/>
              </a:spcBef>
              <a:buFontTx/>
              <a:buChar char="•"/>
            </a:pPr>
            <a:r>
              <a:rPr lang="en-US" sz="2000">
                <a:solidFill>
                  <a:srgbClr val="000000"/>
                </a:solidFill>
              </a:rPr>
              <a:t>Technical study: </a:t>
            </a:r>
            <a:r>
              <a:rPr lang="en-US">
                <a:solidFill>
                  <a:srgbClr val="000000"/>
                </a:solidFill>
              </a:rPr>
              <a:t>The technical performance studies will be carried out using the OPNET simulation tool.</a:t>
            </a:r>
          </a:p>
          <a:p>
            <a:pPr marL="115888" indent="-115888" algn="just" defTabSz="1828800" eaLnBrk="1" hangingPunct="1">
              <a:lnSpc>
                <a:spcPct val="120000"/>
              </a:lnSpc>
              <a:spcBef>
                <a:spcPct val="20000"/>
              </a:spcBef>
            </a:pPr>
            <a:r>
              <a:rPr lang="en-US" sz="2000" b="1">
                <a:solidFill>
                  <a:srgbClr val="000000"/>
                </a:solidFill>
              </a:rPr>
              <a:t>Future Work</a:t>
            </a:r>
          </a:p>
          <a:p>
            <a:pPr marL="115888" indent="-115888" algn="just" defTabSz="1828800" eaLnBrk="1" hangingPunct="1">
              <a:lnSpc>
                <a:spcPct val="120000"/>
              </a:lnSpc>
              <a:spcBef>
                <a:spcPct val="20000"/>
              </a:spcBef>
              <a:buFontTx/>
              <a:buChar char="•"/>
            </a:pPr>
            <a:r>
              <a:rPr lang="en-US" sz="2000">
                <a:solidFill>
                  <a:srgbClr val="000000"/>
                </a:solidFill>
              </a:rPr>
              <a:t>Optical Switching: </a:t>
            </a:r>
            <a:r>
              <a:rPr lang="en-US">
                <a:solidFill>
                  <a:srgbClr val="000000"/>
                </a:solidFill>
              </a:rPr>
              <a:t>A study on how best to leverage the proposed solution to use all optical switching will be explored</a:t>
            </a:r>
          </a:p>
          <a:p>
            <a:pPr marL="115888" indent="-115888" algn="just" defTabSz="1828800" eaLnBrk="1" hangingPunct="1">
              <a:lnSpc>
                <a:spcPct val="120000"/>
              </a:lnSpc>
              <a:spcBef>
                <a:spcPct val="20000"/>
              </a:spcBef>
              <a:buFontTx/>
              <a:buChar char="•"/>
            </a:pPr>
            <a:r>
              <a:rPr lang="en-US" sz="2000">
                <a:solidFill>
                  <a:srgbClr val="000000"/>
                </a:solidFill>
              </a:rPr>
              <a:t>Security Solutions: </a:t>
            </a:r>
            <a:r>
              <a:rPr lang="en-US">
                <a:solidFill>
                  <a:srgbClr val="000000"/>
                </a:solidFill>
              </a:rPr>
              <a:t>This will involve study of envisaged security threats under the proposed architecture, protocol and addressing scheme and the design of security solutions suited to the new solution.</a:t>
            </a:r>
          </a:p>
        </p:txBody>
      </p:sp>
      <p:sp>
        <p:nvSpPr>
          <p:cNvPr id="3079" name="TextBox 23"/>
          <p:cNvSpPr txBox="1">
            <a:spLocks noChangeArrowheads="1"/>
          </p:cNvSpPr>
          <p:nvPr/>
        </p:nvSpPr>
        <p:spPr bwMode="auto">
          <a:xfrm>
            <a:off x="304800" y="12039600"/>
            <a:ext cx="7162800" cy="923925"/>
          </a:xfrm>
          <a:prstGeom prst="rect">
            <a:avLst/>
          </a:prstGeom>
          <a:noFill/>
          <a:ln w="9525">
            <a:noFill/>
            <a:miter lim="800000"/>
            <a:headEnd/>
            <a:tailEnd/>
          </a:ln>
        </p:spPr>
        <p:txBody>
          <a:bodyPr>
            <a:spAutoFit/>
          </a:bodyPr>
          <a:lstStyle/>
          <a:p>
            <a:r>
              <a:rPr lang="en-US">
                <a:solidFill>
                  <a:srgbClr val="003300"/>
                </a:solidFill>
              </a:rPr>
              <a:t>Sponsored – National Science Foundation</a:t>
            </a:r>
          </a:p>
          <a:p>
            <a:r>
              <a:rPr lang="en-US">
                <a:solidFill>
                  <a:srgbClr val="003300"/>
                </a:solidFill>
              </a:rPr>
              <a:t>Nirmala Shenoy –College of Computing and Information Sciences</a:t>
            </a:r>
          </a:p>
          <a:p>
            <a:r>
              <a:rPr lang="en-US">
                <a:solidFill>
                  <a:srgbClr val="003300"/>
                </a:solidFill>
              </a:rPr>
              <a:t>Victor Perotti – College of Business </a:t>
            </a:r>
          </a:p>
        </p:txBody>
      </p:sp>
    </p:spTree>
  </p:cSld>
  <p:clrMapOvr>
    <a:masterClrMapping/>
  </p:clrMapOvr>
  <p:transition spd="med">
    <p:fade thruBlk="1"/>
  </p:transition>
</p:sld>
</file>

<file path=ppt/theme/theme1.xml><?xml version="1.0" encoding="utf-8"?>
<a:theme xmlns:a="http://schemas.openxmlformats.org/drawingml/2006/main" name="Melancholy abstract design template">
  <a:themeElements>
    <a:clrScheme name="Melancholy abstract design template 12">
      <a:dk1>
        <a:srgbClr val="777777"/>
      </a:dk1>
      <a:lt1>
        <a:srgbClr val="969696"/>
      </a:lt1>
      <a:dk2>
        <a:srgbClr val="686B5D"/>
      </a:dk2>
      <a:lt2>
        <a:srgbClr val="4E4E44"/>
      </a:lt2>
      <a:accent1>
        <a:srgbClr val="909082"/>
      </a:accent1>
      <a:accent2>
        <a:srgbClr val="809EA8"/>
      </a:accent2>
      <a:accent3>
        <a:srgbClr val="B9BAB6"/>
      </a:accent3>
      <a:accent4>
        <a:srgbClr val="7F7F7F"/>
      </a:accent4>
      <a:accent5>
        <a:srgbClr val="C6C6C1"/>
      </a:accent5>
      <a:accent6>
        <a:srgbClr val="738F98"/>
      </a:accent6>
      <a:hlink>
        <a:srgbClr val="FFCC66"/>
      </a:hlink>
      <a:folHlink>
        <a:srgbClr val="E9DCB9"/>
      </a:folHlink>
    </a:clrScheme>
    <a:fontScheme name="Melancholy abstract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8288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8288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elancholy abstract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lancholy abstract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lancholy abstract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lancholy abstract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lancholy abstract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lancholy abstract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lancholy abstract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lancholy abstract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lancholy abstract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lancholy abstract design template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lancholy abstract design template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lancholy abstract design template 12">
        <a:dk1>
          <a:srgbClr val="777777"/>
        </a:dk1>
        <a:lt1>
          <a:srgbClr val="969696"/>
        </a:lt1>
        <a:dk2>
          <a:srgbClr val="686B5D"/>
        </a:dk2>
        <a:lt2>
          <a:srgbClr val="4E4E44"/>
        </a:lt2>
        <a:accent1>
          <a:srgbClr val="909082"/>
        </a:accent1>
        <a:accent2>
          <a:srgbClr val="809EA8"/>
        </a:accent2>
        <a:accent3>
          <a:srgbClr val="B9BAB6"/>
        </a:accent3>
        <a:accent4>
          <a:srgbClr val="7F7F7F"/>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Melancholy abstract design template</Template>
  <TotalTime>26145</TotalTime>
  <Words>449</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Arial Black</vt:lpstr>
      <vt:lpstr>Calibri</vt:lpstr>
      <vt:lpstr>Tahoma</vt:lpstr>
      <vt:lpstr>ＭＳ Ｐゴシック</vt:lpstr>
      <vt:lpstr>Courier New</vt:lpstr>
      <vt:lpstr>MS Mincho</vt:lpstr>
      <vt:lpstr>Times New Roman</vt:lpstr>
      <vt:lpstr>Symbol</vt:lpstr>
      <vt:lpstr>Melancholy abstract design template</vt:lpstr>
      <vt:lpstr>A Switched Internet Architecture</vt:lpstr>
    </vt:vector>
  </TitlesOfParts>
  <Company>Rochester Inst. of 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GCCIS LAC</dc:creator>
  <cp:lastModifiedBy>Nirmala Shenoy</cp:lastModifiedBy>
  <cp:revision>85</cp:revision>
  <dcterms:created xsi:type="dcterms:W3CDTF">2006-07-21T20:18:47Z</dcterms:created>
  <dcterms:modified xsi:type="dcterms:W3CDTF">2007-08-09T13:20:30Z</dcterms:modified>
</cp:coreProperties>
</file>